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166534"/>
            </a:solidFill>
            <a:ln w="31750">
              <a:solidFill>
                <a:srgbClr val="166534"/>
              </a:solidFill>
            </a:ln>
          </c:spPr>
          <c:cat>
            <c:strRef>
              <c:f>Sheet1!$A$2:$A$7</c:f>
              <c:strCache>
                <c:ptCount val="6"/>
                <c:pt idx="0">
                  <c:v>US Equity</c:v>
                </c:pt>
                <c:pt idx="1">
                  <c:v>Intl Equity</c:v>
                </c:pt>
                <c:pt idx="2">
                  <c:v>Fixed Income</c:v>
                </c:pt>
                <c:pt idx="3">
                  <c:v>Private Credit</c:v>
                </c:pt>
                <c:pt idx="4">
                  <c:v>Real Assets</c:v>
                </c:pt>
                <c:pt idx="5">
                  <c:v>Alternatives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8.5</c:v>
                </c:pt>
                <c:pt idx="1">
                  <c:v>4.2</c:v>
                </c:pt>
                <c:pt idx="2">
                  <c:v>5.8</c:v>
                </c:pt>
                <c:pt idx="3">
                  <c:v>2.1</c:v>
                </c:pt>
                <c:pt idx="4">
                  <c:v>1.8</c:v>
                </c:pt>
                <c:pt idx="5">
                  <c:v>1.3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Sheet1!$A$2:$A$7</c:f>
              <c:strCache>
                <c:ptCount val="6"/>
                <c:pt idx="0">
                  <c:v>US Equity</c:v>
                </c:pt>
                <c:pt idx="1">
                  <c:v>Intl Equity</c:v>
                </c:pt>
                <c:pt idx="2">
                  <c:v>Fixed Income</c:v>
                </c:pt>
                <c:pt idx="3">
                  <c:v>Private Credit</c:v>
                </c:pt>
                <c:pt idx="4">
                  <c:v>Real Assets</c:v>
                </c:pt>
                <c:pt idx="5">
                  <c:v>Alternatives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10.2</c:v>
                </c:pt>
                <c:pt idx="1">
                  <c:v>5.0</c:v>
                </c:pt>
                <c:pt idx="2">
                  <c:v>6.5</c:v>
                </c:pt>
                <c:pt idx="3">
                  <c:v>2.8</c:v>
                </c:pt>
                <c:pt idx="4">
                  <c:v>2.0</c:v>
                </c:pt>
                <c:pt idx="5">
                  <c:v>1.5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Meridian Fund</c:v>
                </c:pt>
              </c:strCache>
            </c:strRef>
          </c:tx>
          <c:spPr>
            <a:solidFill>
              <a:srgbClr val="166534"/>
            </a:solidFill>
            <a:ln w="31750">
              <a:solidFill>
                <a:srgbClr val="16653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8.2</c:v>
                </c:pt>
                <c:pt idx="1">
                  <c:v>12.5</c:v>
                </c:pt>
                <c:pt idx="2">
                  <c:v>14.8</c:v>
                </c:pt>
                <c:pt idx="3">
                  <c:v>16.4</c:v>
                </c:pt>
                <c:pt idx="4">
                  <c:v>15.2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S&amp;P 500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7.1</c:v>
                </c:pt>
                <c:pt idx="1">
                  <c:v>10.8</c:v>
                </c:pt>
                <c:pt idx="2">
                  <c:v>12.2</c:v>
                </c:pt>
                <c:pt idx="3">
                  <c:v>12.6</c:v>
                </c:pt>
                <c:pt idx="4">
                  <c:v>13.0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Peer Median</c:v>
                </c:pt>
              </c:strCache>
            </c:strRef>
          </c:tx>
          <c:spPr>
            <a:solidFill>
              <a:srgbClr val="DC2626"/>
            </a:solidFill>
            <a:ln w="31750">
              <a:solidFill>
                <a:srgbClr val="DC262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6.8</c:v>
                </c:pt>
                <c:pt idx="1">
                  <c:v>10.2</c:v>
                </c:pt>
                <c:pt idx="2">
                  <c:v>11.5</c:v>
                </c:pt>
                <c:pt idx="3">
                  <c:v>13.1</c:v>
                </c:pt>
                <c:pt idx="4">
                  <c:v>12.5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166534"/>
              </a:solidFill>
            </c:spPr>
          </c:dPt>
          <c:dPt>
            <c:idx val="1"/>
            <c:spPr>
              <a:solidFill>
                <a:srgbClr val="0D9488"/>
              </a:solidFill>
            </c:spPr>
          </c:dPt>
          <c:dPt>
            <c:idx val="2"/>
            <c:spPr>
              <a:solidFill>
                <a:srgbClr val="DC2626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Pension Funds</c:v>
                </c:pt>
                <c:pt idx="1">
                  <c:v>Endowments</c:v>
                </c:pt>
                <c:pt idx="2">
                  <c:v>Family Offices</c:v>
                </c:pt>
                <c:pt idx="3">
                  <c:v>Sovereign Wealth</c:v>
                </c:pt>
                <c:pt idx="4">
                  <c:v>Corporates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35</c:v>
                </c:pt>
                <c:pt idx="1">
                  <c:v>25</c:v>
                </c:pt>
                <c:pt idx="2">
                  <c:v>20</c:v>
                </c:pt>
                <c:pt idx="3">
                  <c:v>12</c:v>
                </c:pt>
                <c:pt idx="4">
                  <c:v>8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57534E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57534E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166534"/>
            </a:solidFill>
            <a:ln w="31750">
              <a:solidFill>
                <a:srgbClr val="166534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192000" y="-600000"/>
            <a:ext cx="2400000" cy="2400000"/>
          </a:xfrm>
          <a:prstGeom prst="ellipse">
            <a:avLst/>
          </a:prstGeom>
          <a:solidFill>
            <a:srgbClr val="F8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1145800" y="1689000"/>
            <a:ext cx="10020400" cy="3600000"/>
          </a:xfrm>
          <a:prstGeom prst="roundRect">
            <a:avLst>
              <a:gd name="adj" fmla="val 1596"/>
            </a:avLst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1085800" y="1629000"/>
            <a:ext cx="10020400" cy="3600000"/>
          </a:xfrm>
          <a:prstGeom prst="roundRect">
            <a:avLst>
              <a:gd name="adj" fmla="val 15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085800" y="1629000"/>
            <a:ext cx="10020400" cy="800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85800" y="192900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5800" y="2379000"/>
            <a:ext cx="94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14532D"/>
                </a:solidFill>
                <a:latin typeface="Inter"/>
              </a:rPr>
              <a:t>Wealth Through Vision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429000"/>
            <a:ext cx="1200000" cy="0"/>
          </a:xfrm>
          <a:prstGeom prst="line">
            <a:avLst/>
          </a:prstGeom>
          <a:ln w="3175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85800" y="3679000"/>
            <a:ext cx="8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0" i="0">
                <a:solidFill>
                  <a:srgbClr val="57534E"/>
                </a:solidFill>
                <a:latin typeface="Inter"/>
              </a:rPr>
              <a:t>Investment Strategy &amp; Portfolio Performance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85800" y="4729000"/>
            <a:ext cx="94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BA9A6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25176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744600" y="1771600"/>
            <a:ext cx="400000" cy="400000"/>
          </a:xfrm>
          <a:prstGeom prst="ellipse">
            <a:avLst/>
          </a:prstGeom>
          <a:solidFill>
            <a:srgbClr val="4483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824600" y="1851600"/>
            <a:ext cx="240000" cy="24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658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AUM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58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$28B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58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+18%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58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C4D8C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5800" y="3771600"/>
            <a:ext cx="2004288" cy="120000"/>
          </a:xfrm>
          <a:prstGeom prst="roundRect">
            <a:avLst>
              <a:gd name="adj" fmla="val 2494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658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88% of target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991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34534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3453400" y="1571600"/>
            <a:ext cx="25176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512200" y="1771600"/>
            <a:ext cx="400000" cy="400000"/>
          </a:xfrm>
          <a:prstGeom prst="ellipse">
            <a:avLst/>
          </a:prstGeom>
          <a:solidFill>
            <a:srgbClr val="3DA99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4592200" y="1851600"/>
            <a:ext cx="240000" cy="24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35334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Returns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4934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16.4%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334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+380bps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5734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C2E4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3573400" y="3771600"/>
            <a:ext cx="1867632" cy="120000"/>
          </a:xfrm>
          <a:prstGeom prst="roundRect">
            <a:avLst>
              <a:gd name="adj" fmla="val 2677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5334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82% of target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2667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62210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6221000" y="1571600"/>
            <a:ext cx="25176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7279800" y="1771600"/>
            <a:ext cx="400000" cy="400000"/>
          </a:xfrm>
          <a:prstGeom prst="ellipse">
            <a:avLst/>
          </a:prstGeom>
          <a:solidFill>
            <a:srgbClr val="E351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7359800" y="1851600"/>
            <a:ext cx="240000" cy="24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3010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Sharpe Ratio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610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1.42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3010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+0.15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3410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F6C8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341000" y="3771600"/>
            <a:ext cx="1617096" cy="120000"/>
          </a:xfrm>
          <a:prstGeom prst="roundRect">
            <a:avLst>
              <a:gd name="adj" fmla="val 3091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3010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71% of target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90343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ounded Rectangle 38"/>
          <p:cNvSpPr/>
          <p:nvPr/>
        </p:nvSpPr>
        <p:spPr>
          <a:xfrm>
            <a:off x="89886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8988600" y="1571600"/>
            <a:ext cx="25176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0047400" y="1771600"/>
            <a:ext cx="400000" cy="400000"/>
          </a:xfrm>
          <a:prstGeom prst="ellipse">
            <a:avLst/>
          </a:prstGeom>
          <a:solidFill>
            <a:srgbClr val="9661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0127400" y="1851600"/>
            <a:ext cx="240000" cy="24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90686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Client Retention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0286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97%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0686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+1%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91086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DECD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ounded Rectangle 46"/>
          <p:cNvSpPr/>
          <p:nvPr/>
        </p:nvSpPr>
        <p:spPr>
          <a:xfrm>
            <a:off x="9108600" y="3771600"/>
            <a:ext cx="2209272" cy="120000"/>
          </a:xfrm>
          <a:prstGeom prst="roundRect">
            <a:avLst>
              <a:gd name="adj" fmla="val 2263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90686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97% of target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54380" y="147160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754380" y="1471600"/>
            <a:ext cx="5255370" cy="600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54380" y="162160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D9488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54380" y="202160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Top-decile performance track record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Deep institutional relationships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Proprietary quant models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82250" y="147160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F9DE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82250" y="1471600"/>
            <a:ext cx="5255370" cy="6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82250" y="162160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C2626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82250" y="202160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C2626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Limited retail distribution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C2626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Concentrated in North America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C2626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Key person dependencies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54380" y="370785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DCE7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754380" y="3707850"/>
            <a:ext cx="5255370" cy="600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954380" y="385785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66534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54380" y="425785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66534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ESG/impact investing demand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66534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Private credit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66534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Asian market entry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82250" y="370785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F8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82250" y="3707850"/>
            <a:ext cx="5255370" cy="600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82250" y="385785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4AF37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82250" y="425785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F37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Fee compression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F37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Passive index competition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F37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Regulatory capital requirements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300100" y="156732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254380" y="152160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254380" y="1521600"/>
            <a:ext cx="494787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354380" y="1621600"/>
            <a:ext cx="200000" cy="2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354380" y="162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14380" y="165160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Quick Wins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04380" y="202160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535470" y="156732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489750" y="152160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489750" y="1521600"/>
            <a:ext cx="494787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6589750" y="1621600"/>
            <a:ext cx="200000" cy="2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589750" y="162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49750" y="165160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Major Projects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639750" y="202160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300100" y="395067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1254380" y="390495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254380" y="3904950"/>
            <a:ext cx="494787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354380" y="4004950"/>
            <a:ext cx="200000" cy="2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354380" y="400495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14380" y="403495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Fill-Ins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04380" y="440495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535470" y="395067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489750" y="390495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6489750" y="3904950"/>
            <a:ext cx="494787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589750" y="4004950"/>
            <a:ext cx="200000" cy="2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589750" y="400495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849750" y="403495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Thankless Tasks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639750" y="440495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33" name="Oval 32"/>
          <p:cNvSpPr/>
          <p:nvPr/>
        </p:nvSpPr>
        <p:spPr>
          <a:xfrm>
            <a:off x="834380" y="3721200"/>
            <a:ext cx="80000" cy="8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54380" y="3841200"/>
            <a:ext cx="4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Effort</a:t>
            </a:r>
          </a:p>
        </p:txBody>
      </p:sp>
      <p:cxnSp>
        <p:nvCxnSpPr>
          <p:cNvPr id="35" name="Connector 34"/>
          <p:cNvCxnSpPr/>
          <p:nvPr/>
        </p:nvCxnSpPr>
        <p:spPr>
          <a:xfrm flipV="1">
            <a:off x="1154380" y="1521600"/>
            <a:ext cx="0" cy="4479200"/>
          </a:xfrm>
          <a:prstGeom prst="line">
            <a:avLst/>
          </a:prstGeom>
          <a:ln w="9525">
            <a:solidFill>
              <a:srgbClr val="ABA9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6306000" y="6080800"/>
            <a:ext cx="80000" cy="8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254380" y="6180800"/>
            <a:ext cx="1018324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Impact</a:t>
            </a:r>
          </a:p>
        </p:txBody>
      </p:sp>
      <p:cxnSp>
        <p:nvCxnSpPr>
          <p:cNvPr id="38" name="Connector 37"/>
          <p:cNvCxnSpPr/>
          <p:nvPr/>
        </p:nvCxnSpPr>
        <p:spPr>
          <a:xfrm>
            <a:off x="1254380" y="6080800"/>
            <a:ext cx="10183240" cy="0"/>
          </a:xfrm>
          <a:prstGeom prst="line">
            <a:avLst/>
          </a:prstGeom>
          <a:ln w="9525">
            <a:solidFill>
              <a:srgbClr val="ABA9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786000" y="2030700"/>
            <a:ext cx="2700000" cy="2700000"/>
          </a:xfrm>
          <a:prstGeom prst="ellipse">
            <a:avLst/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4097500" y="2921700"/>
            <a:ext cx="2700000" cy="2700000"/>
          </a:xfrm>
          <a:prstGeom prst="ellipse">
            <a:avLst/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5474500" y="2921700"/>
            <a:ext cx="2700000" cy="2700000"/>
          </a:xfrm>
          <a:prstGeom prst="ellipse">
            <a:avLst/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746000" y="1990700"/>
            <a:ext cx="2700000" cy="2700000"/>
          </a:xfrm>
          <a:prstGeom prst="ellipse">
            <a:avLst/>
          </a:prstGeom>
          <a:solidFill>
            <a:srgbClr val="E0C773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5541720" y="271637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5496000" y="267065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5496000" y="2670650"/>
            <a:ext cx="12000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536000" y="2700650"/>
            <a:ext cx="1120000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Innovation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36000" y="2850650"/>
            <a:ext cx="120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4" name="Oval 13"/>
          <p:cNvSpPr/>
          <p:nvPr/>
        </p:nvSpPr>
        <p:spPr>
          <a:xfrm>
            <a:off x="4057500" y="2881700"/>
            <a:ext cx="2700000" cy="2700000"/>
          </a:xfrm>
          <a:prstGeom prst="ellipse">
            <a:avLst/>
          </a:prstGeom>
          <a:solidFill>
            <a:srgbClr val="5B9370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4095870" y="458747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4050150" y="454175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4050150" y="4541750"/>
            <a:ext cx="12000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090150" y="4571750"/>
            <a:ext cx="1120000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Experience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90150" y="4721750"/>
            <a:ext cx="120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20" name="Oval 19"/>
          <p:cNvSpPr/>
          <p:nvPr/>
        </p:nvSpPr>
        <p:spPr>
          <a:xfrm>
            <a:off x="5434500" y="2881700"/>
            <a:ext cx="2700000" cy="2700000"/>
          </a:xfrm>
          <a:prstGeom prst="ellipse">
            <a:avLst/>
          </a:prstGeom>
          <a:solidFill>
            <a:srgbClr val="55B4AB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87570" y="458747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941850" y="454175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941850" y="4541750"/>
            <a:ext cx="12000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981850" y="4571750"/>
            <a:ext cx="1120000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Trust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981850" y="4721750"/>
            <a:ext cx="120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196000" y="36462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Our Competitive Advantage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Process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How we plan and execute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4784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3356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8784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717840" y="1991600"/>
            <a:ext cx="100000" cy="1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1784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166534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4784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Research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580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Macro &amp; sector analysis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431192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59764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355192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881920" y="1991600"/>
            <a:ext cx="100000" cy="1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78192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0D9488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1192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Screen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6988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Opportunity filtering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647600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576172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71600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046000" y="1991600"/>
            <a:ext cx="100000" cy="1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94600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DC2626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7600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Analyze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03396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Deep due diligence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864008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792580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788008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8210080" y="1991600"/>
            <a:ext cx="100000" cy="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811008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7C3AED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94008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Execute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19804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Position management</a:t>
            </a:r>
          </a:p>
        </p:txBody>
      </p:sp>
      <p:sp>
        <p:nvSpPr>
          <p:cNvPr id="33" name="Oval 32"/>
          <p:cNvSpPr/>
          <p:nvPr/>
        </p:nvSpPr>
        <p:spPr>
          <a:xfrm>
            <a:off x="1008988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1004416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10374160" y="199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1027416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D97706"/>
                </a:solidFill>
                <a:latin typeface="Inter"/>
              </a:rPr>
              <a:t>5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010416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Monitor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36212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Risk oversight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2380488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846288" y="1411600"/>
            <a:ext cx="200000" cy="2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846288" y="141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16716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66534"/>
                </a:solidFill>
                <a:latin typeface="Inter"/>
              </a:rPr>
              <a:t>Q1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19716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Foundation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5800" y="23716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13" name="Connector 12"/>
          <p:cNvCxnSpPr/>
          <p:nvPr/>
        </p:nvCxnSpPr>
        <p:spPr>
          <a:xfrm flipH="1">
            <a:off x="2795778" y="22216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2841498" y="24496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2795778" y="24039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2795778" y="2403900"/>
            <a:ext cx="2380488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956266" y="2243900"/>
            <a:ext cx="200000" cy="2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956266" y="22439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75778" y="25039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D9488"/>
                </a:solidFill>
                <a:latin typeface="Inter"/>
              </a:rPr>
              <a:t>Q2 2026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875778" y="28039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Growth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875778" y="32039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22" name="Connector 21"/>
          <p:cNvCxnSpPr/>
          <p:nvPr/>
        </p:nvCxnSpPr>
        <p:spPr>
          <a:xfrm flipH="1">
            <a:off x="4905756" y="30539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4951476" y="32819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4905756" y="32362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4905756" y="3236200"/>
            <a:ext cx="2380488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066244" y="3076200"/>
            <a:ext cx="200000" cy="2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066244" y="30762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985756" y="33362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C2626"/>
                </a:solidFill>
                <a:latin typeface="Inter"/>
              </a:rPr>
              <a:t>Q3 2026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985756" y="36362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985756" y="40362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31" name="Connector 30"/>
          <p:cNvCxnSpPr/>
          <p:nvPr/>
        </p:nvCxnSpPr>
        <p:spPr>
          <a:xfrm flipH="1">
            <a:off x="7015734" y="38862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7061454" y="41142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7015734" y="40685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7015734" y="4068500"/>
            <a:ext cx="2380488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9176222" y="3908500"/>
            <a:ext cx="200000" cy="2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9176222" y="39085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095734" y="41685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Q4 2026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095734" y="44685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Optimize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095734" y="48685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Process refinement
and cost reduction</a:t>
            </a:r>
          </a:p>
        </p:txBody>
      </p:sp>
      <p:cxnSp>
        <p:nvCxnSpPr>
          <p:cNvPr id="40" name="Connector 39"/>
          <p:cNvCxnSpPr/>
          <p:nvPr/>
        </p:nvCxnSpPr>
        <p:spPr>
          <a:xfrm flipH="1">
            <a:off x="9125712" y="47185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9171432" y="49465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ounded Rectangle 41"/>
          <p:cNvSpPr/>
          <p:nvPr/>
        </p:nvSpPr>
        <p:spPr>
          <a:xfrm>
            <a:off x="9125712" y="49008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ectangle 42"/>
          <p:cNvSpPr/>
          <p:nvPr/>
        </p:nvSpPr>
        <p:spPr>
          <a:xfrm>
            <a:off x="9125712" y="4900800"/>
            <a:ext cx="2380488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11286200" y="47408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11286200" y="47408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205712" y="50008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Q1 2027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9205712" y="53008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Expand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9205712" y="57008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031520" y="1617320"/>
            <a:ext cx="10220400" cy="650000"/>
          </a:xfrm>
          <a:prstGeom prst="roundRect">
            <a:avLst>
              <a:gd name="adj" fmla="val 1565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985800" y="1571600"/>
            <a:ext cx="10220400" cy="650000"/>
          </a:xfrm>
          <a:prstGeom prst="roundRect">
            <a:avLst>
              <a:gd name="adj" fmla="val 156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985800" y="1571600"/>
            <a:ext cx="60000" cy="6500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135800" y="1631600"/>
            <a:ext cx="4910200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Awareness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406200" y="16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166534"/>
                </a:solidFill>
                <a:latin typeface="Inter"/>
              </a:rPr>
              <a:t>10,000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406200" y="18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Total market reach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734172" y="2317320"/>
            <a:ext cx="8815095" cy="650000"/>
          </a:xfrm>
          <a:prstGeom prst="roundRect">
            <a:avLst>
              <a:gd name="adj" fmla="val 1815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1688452" y="2271600"/>
            <a:ext cx="8815095" cy="650000"/>
          </a:xfrm>
          <a:prstGeom prst="roundRect">
            <a:avLst>
              <a:gd name="adj" fmla="val 181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688452" y="2271600"/>
            <a:ext cx="60000" cy="6500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1838452" y="2331600"/>
            <a:ext cx="4207547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Interest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03547" y="23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0D9488"/>
                </a:solidFill>
                <a:latin typeface="Inter"/>
              </a:rPr>
              <a:t>5,200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03547" y="25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Engaged prospects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436825" y="3017320"/>
            <a:ext cx="7409790" cy="650000"/>
          </a:xfrm>
          <a:prstGeom prst="roundRect">
            <a:avLst>
              <a:gd name="adj" fmla="val 2159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2391105" y="2971600"/>
            <a:ext cx="7409790" cy="650000"/>
          </a:xfrm>
          <a:prstGeom prst="roundRect">
            <a:avLst>
              <a:gd name="adj" fmla="val 215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2391105" y="2971600"/>
            <a:ext cx="60000" cy="65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541105" y="3031600"/>
            <a:ext cx="3504895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Consideration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00895" y="30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DC2626"/>
                </a:solidFill>
                <a:latin typeface="Inter"/>
              </a:rPr>
              <a:t>2,800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000895" y="32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Qualified leads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3139478" y="3717320"/>
            <a:ext cx="6004484" cy="650000"/>
          </a:xfrm>
          <a:prstGeom prst="roundRect">
            <a:avLst>
              <a:gd name="adj" fmla="val 2664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3093758" y="3671600"/>
            <a:ext cx="6004484" cy="650000"/>
          </a:xfrm>
          <a:prstGeom prst="roundRect">
            <a:avLst>
              <a:gd name="adj" fmla="val 26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3093758" y="3671600"/>
            <a:ext cx="60000" cy="6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243758" y="3731600"/>
            <a:ext cx="2802242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Intent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298242" y="37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7C3AED"/>
                </a:solidFill>
                <a:latin typeface="Inter"/>
              </a:rPr>
              <a:t>1,400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298242" y="39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Sales pipeline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3842130" y="4417320"/>
            <a:ext cx="4599180" cy="650000"/>
          </a:xfrm>
          <a:prstGeom prst="roundRect">
            <a:avLst>
              <a:gd name="adj" fmla="val 347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3796410" y="4371600"/>
            <a:ext cx="4599180" cy="650000"/>
          </a:xfrm>
          <a:prstGeom prst="roundRect">
            <a:avLst>
              <a:gd name="adj" fmla="val 347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3796410" y="4371600"/>
            <a:ext cx="60000" cy="6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3946410" y="4431600"/>
            <a:ext cx="2099590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Purchase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595590" y="44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D97706"/>
                </a:solidFill>
                <a:latin typeface="Inter"/>
              </a:rPr>
              <a:t>680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595590" y="46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Converted customers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4789170" y="1417320"/>
            <a:ext cx="2705100" cy="897840"/>
          </a:xfrm>
          <a:prstGeom prst="roundRect">
            <a:avLst>
              <a:gd name="adj" fmla="val 591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743450" y="1371600"/>
            <a:ext cx="2705100" cy="897840"/>
          </a:xfrm>
          <a:prstGeom prst="roundRect">
            <a:avLst>
              <a:gd name="adj" fmla="val 591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4743450" y="1371600"/>
            <a:ext cx="27051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823450" y="1700520"/>
            <a:ext cx="240000" cy="24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823450" y="170052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43450" y="1411600"/>
            <a:ext cx="2205100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Vision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43450" y="1830520"/>
            <a:ext cx="2205100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774758" y="2375160"/>
            <a:ext cx="4733925" cy="897840"/>
          </a:xfrm>
          <a:prstGeom prst="roundRect">
            <a:avLst>
              <a:gd name="adj" fmla="val 337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3729038" y="2329440"/>
            <a:ext cx="4733925" cy="897840"/>
          </a:xfrm>
          <a:prstGeom prst="roundRect">
            <a:avLst>
              <a:gd name="adj" fmla="val 337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3729038" y="2329440"/>
            <a:ext cx="4733925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809038" y="2658360"/>
            <a:ext cx="240000" cy="24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809038" y="265836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129038" y="2369440"/>
            <a:ext cx="4233925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Strategy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29038" y="2788360"/>
            <a:ext cx="4233925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2760345" y="3333000"/>
            <a:ext cx="6762750" cy="897840"/>
          </a:xfrm>
          <a:prstGeom prst="roundRect">
            <a:avLst>
              <a:gd name="adj" fmla="val 236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2714625" y="3287280"/>
            <a:ext cx="6762750" cy="897840"/>
          </a:xfrm>
          <a:prstGeom prst="roundRect">
            <a:avLst>
              <a:gd name="adj" fmla="val 236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2714625" y="3287280"/>
            <a:ext cx="676275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2794625" y="3616200"/>
            <a:ext cx="240000" cy="24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2794625" y="36162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114625" y="3327280"/>
            <a:ext cx="6262750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Objectives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114625" y="3746200"/>
            <a:ext cx="6262750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Measurable annual targets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1745933" y="4290840"/>
            <a:ext cx="8791575" cy="897840"/>
          </a:xfrm>
          <a:prstGeom prst="roundRect">
            <a:avLst>
              <a:gd name="adj" fmla="val 181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00213" y="4245120"/>
            <a:ext cx="8791575" cy="897840"/>
          </a:xfrm>
          <a:prstGeom prst="roundRect">
            <a:avLst>
              <a:gd name="adj" fmla="val 181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700213" y="4245120"/>
            <a:ext cx="8791575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780213" y="4574040"/>
            <a:ext cx="240000" cy="24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780213" y="457404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100213" y="4285120"/>
            <a:ext cx="8291575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Tactics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100213" y="4704040"/>
            <a:ext cx="8291575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Quarterly action plans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31520" y="5248680"/>
            <a:ext cx="10820400" cy="897840"/>
          </a:xfrm>
          <a:prstGeom prst="roundRect">
            <a:avLst>
              <a:gd name="adj" fmla="val 14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685800" y="5202960"/>
            <a:ext cx="10820400" cy="897840"/>
          </a:xfrm>
          <a:prstGeom prst="roundRect">
            <a:avLst>
              <a:gd name="adj" fmla="val 147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685800" y="5202960"/>
            <a:ext cx="108204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765800" y="5531880"/>
            <a:ext cx="240000" cy="2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765800" y="553188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085800" y="5242960"/>
            <a:ext cx="10320400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Operations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085800" y="5661880"/>
            <a:ext cx="10320400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854380" y="14516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5438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5438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5438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54380" y="2162514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854380" y="2192514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5438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5438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5438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554380" y="2903428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854380" y="2933428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438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5438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5438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554380" y="3644342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854380" y="3674342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5438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5438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55438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554380" y="4385256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854380" y="4415256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5438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55438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55438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554380" y="5126170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854380" y="515617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5438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55438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5438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554380" y="5867084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854380" y="5897084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5438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55438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55438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61000" y="3401200"/>
            <a:ext cx="960000" cy="96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616000" y="3356200"/>
            <a:ext cx="960000" cy="960000"/>
          </a:xfrm>
          <a:prstGeom prst="ellipse">
            <a:avLst/>
          </a:prstGeom>
          <a:solidFill>
            <a:srgbClr val="FFFFFF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616000" y="3356200"/>
            <a:ext cx="960000" cy="9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4532D"/>
                </a:solidFill>
                <a:latin typeface="Inter"/>
              </a:rPr>
              <a:t>Our Platform</a:t>
            </a:r>
          </a:p>
        </p:txBody>
      </p:sp>
      <p:sp>
        <p:nvSpPr>
          <p:cNvPr id="14" name="Oval 13"/>
          <p:cNvSpPr/>
          <p:nvPr/>
        </p:nvSpPr>
        <p:spPr>
          <a:xfrm>
            <a:off x="5781000" y="17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736000" y="16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16653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36000" y="17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Analytics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756000" y="20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Real-time data insights</a:t>
            </a:r>
          </a:p>
        </p:txBody>
      </p:sp>
      <p:sp>
        <p:nvSpPr>
          <p:cNvPr id="18" name="Oval 17"/>
          <p:cNvSpPr/>
          <p:nvPr/>
        </p:nvSpPr>
        <p:spPr>
          <a:xfrm>
            <a:off x="7339845" y="26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294845" y="25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D948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94845" y="26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Security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14845" y="29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2" name="Oval 21"/>
          <p:cNvSpPr/>
          <p:nvPr/>
        </p:nvSpPr>
        <p:spPr>
          <a:xfrm>
            <a:off x="7339845" y="4421199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294845" y="4376199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DC26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294845" y="4406199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Integration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14845" y="4756199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Seamless API connectivity</a:t>
            </a:r>
          </a:p>
        </p:txBody>
      </p:sp>
      <p:sp>
        <p:nvSpPr>
          <p:cNvPr id="26" name="Oval 25"/>
          <p:cNvSpPr/>
          <p:nvPr/>
        </p:nvSpPr>
        <p:spPr>
          <a:xfrm>
            <a:off x="5781000" y="53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5736000" y="52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736000" y="53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Automation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756000" y="56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Workflow optimization</a:t>
            </a:r>
          </a:p>
        </p:txBody>
      </p:sp>
      <p:sp>
        <p:nvSpPr>
          <p:cNvPr id="30" name="Oval 29"/>
          <p:cNvSpPr/>
          <p:nvPr/>
        </p:nvSpPr>
        <p:spPr>
          <a:xfrm>
            <a:off x="4222155" y="44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4177155" y="43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4177155" y="44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Support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197155" y="47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24/7 expert assistance</a:t>
            </a:r>
          </a:p>
        </p:txBody>
      </p:sp>
      <p:sp>
        <p:nvSpPr>
          <p:cNvPr id="34" name="Oval 33"/>
          <p:cNvSpPr/>
          <p:nvPr/>
        </p:nvSpPr>
        <p:spPr>
          <a:xfrm>
            <a:off x="4222155" y="26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4177155" y="25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4177155" y="26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Scale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197155" y="29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Global infrastructure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Data &amp; Insights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AUM by Asset Class ($B)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Portfolio Performance vs Benchmark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Client Type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Pension Funds (35%)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Endowments (25%)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Family Offices (20%)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Sovereign (12%)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Corporates (8%)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5160200" cy="500000"/>
          </a:xfrm>
          <a:prstGeom prst="roundRect">
            <a:avLst>
              <a:gd name="adj" fmla="val 31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31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1602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91720" y="1517320"/>
            <a:ext cx="5160200" cy="500000"/>
          </a:xfrm>
          <a:prstGeom prst="roundRect">
            <a:avLst>
              <a:gd name="adj" fmla="val 31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31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346000" y="1471600"/>
            <a:ext cx="51602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5" name="Oval 14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6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$500K/year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Cost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$350K/year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6 months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Implementation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4 months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6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Enterprise-grade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Scalability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Mid-market focus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24/7 dedicated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Business hours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6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200+ connectors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Integration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50+ connectors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12 months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ROI Timeline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8 months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Strategy Performance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Strategy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1-Year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3-Year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5-Year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Since Inception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Core Equity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+16.4%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+14.2%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+12.8%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+11.5%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Growth Equity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+22.1%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+18.5%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+15.3%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+13.8%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Fixed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+7.2%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+5.8%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+4.9%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+5.2%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Private Credit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+11.5%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+10.2%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+9.8%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+9.5%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Real Assets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+8.8%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+7.5%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+7.1%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+6.9%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Multi-Asset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+12.3%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+10.8%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+9.5%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+8.8%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21600"/>
            <a:ext cx="25176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394600" y="3036200"/>
            <a:ext cx="1100000" cy="1100000"/>
          </a:xfrm>
          <a:prstGeom prst="ellipse">
            <a:avLst/>
          </a:prstGeom>
          <a:solidFill>
            <a:srgbClr val="D0E0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394600" y="3036200"/>
            <a:ext cx="1100000" cy="11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5871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5871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82%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58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Revenue Target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58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$8.2M / $10M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4991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34534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53400" y="1521600"/>
            <a:ext cx="25176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162200" y="3036200"/>
            <a:ext cx="1100000" cy="1100000"/>
          </a:xfrm>
          <a:prstGeom prst="ellipse">
            <a:avLst/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162200" y="3036200"/>
            <a:ext cx="1100000" cy="11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3547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3547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94%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34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Customer Satisfaction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5134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94%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2667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2210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6221000" y="1521600"/>
            <a:ext cx="25176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6929800" y="3036200"/>
            <a:ext cx="1100000" cy="1100000"/>
          </a:xfrm>
          <a:prstGeom prst="ellipse">
            <a:avLst/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6929800" y="3036200"/>
            <a:ext cx="1100000" cy="11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71223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1223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84%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2810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Sprint Velocity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2810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42 / 50 pts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90343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89886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8988600" y="1521600"/>
            <a:ext cx="25176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9697400" y="3036200"/>
            <a:ext cx="1100000" cy="1100000"/>
          </a:xfrm>
          <a:prstGeom prst="ellipse">
            <a:avLst/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9697400" y="3036200"/>
            <a:ext cx="1100000" cy="1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98899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98899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99%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0486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Uptime SLA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90486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99.95%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Planning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216408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 Same Side Corner Rectangle 7"/>
          <p:cNvSpPr/>
          <p:nvPr/>
        </p:nvSpPr>
        <p:spPr>
          <a:xfrm>
            <a:off x="2399880" y="1446600"/>
            <a:ext cx="400000" cy="250000"/>
          </a:xfrm>
          <a:prstGeom prst="round2Same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5800" y="169160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66534"/>
                </a:solidFill>
                <a:latin typeface="Inter"/>
              </a:rPr>
              <a:t>Jan 2026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199160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Project Kickoff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243160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12" name="Connector 11"/>
          <p:cNvCxnSpPr/>
          <p:nvPr/>
        </p:nvCxnSpPr>
        <p:spPr>
          <a:xfrm flipH="1">
            <a:off x="2417064" y="227160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2462784" y="224316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2417064" y="219744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2417064" y="2197440"/>
            <a:ext cx="216408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 Same Side Corner Rectangle 15"/>
          <p:cNvSpPr/>
          <p:nvPr/>
        </p:nvSpPr>
        <p:spPr>
          <a:xfrm>
            <a:off x="4131144" y="2072440"/>
            <a:ext cx="400000" cy="250000"/>
          </a:xfrm>
          <a:prstGeom prst="round2Same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497064" y="231744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D9488"/>
                </a:solidFill>
                <a:latin typeface="Inter"/>
              </a:rPr>
              <a:t>Mar 2026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97064" y="261744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Alpha Release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497064" y="305744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Core features complete</a:t>
            </a:r>
          </a:p>
        </p:txBody>
      </p:sp>
      <p:cxnSp>
        <p:nvCxnSpPr>
          <p:cNvPr id="20" name="Connector 19"/>
          <p:cNvCxnSpPr/>
          <p:nvPr/>
        </p:nvCxnSpPr>
        <p:spPr>
          <a:xfrm flipH="1">
            <a:off x="4148328" y="289744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4194048" y="286900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148328" y="282328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4148328" y="2823280"/>
            <a:ext cx="216408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 Same Side Corner Rectangle 23"/>
          <p:cNvSpPr/>
          <p:nvPr/>
        </p:nvSpPr>
        <p:spPr>
          <a:xfrm>
            <a:off x="5862408" y="2698280"/>
            <a:ext cx="400000" cy="250000"/>
          </a:xfrm>
          <a:prstGeom prst="round2Same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228328" y="294328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C2626"/>
                </a:solidFill>
                <a:latin typeface="Inter"/>
              </a:rPr>
              <a:t>May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228328" y="324328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Beta Testing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228328" y="368328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28" name="Connector 27"/>
          <p:cNvCxnSpPr/>
          <p:nvPr/>
        </p:nvCxnSpPr>
        <p:spPr>
          <a:xfrm flipH="1">
            <a:off x="5879592" y="352328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5925312" y="349484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5879592" y="344912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5879592" y="3449120"/>
            <a:ext cx="216408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 Same Side Corner Rectangle 31"/>
          <p:cNvSpPr/>
          <p:nvPr/>
        </p:nvSpPr>
        <p:spPr>
          <a:xfrm>
            <a:off x="7593672" y="3324120"/>
            <a:ext cx="400000" cy="250000"/>
          </a:xfrm>
          <a:prstGeom prst="round2Same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M4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959592" y="356912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Jul 2026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959592" y="386912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Launch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959592" y="430912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Public release and marketing</a:t>
            </a:r>
          </a:p>
        </p:txBody>
      </p:sp>
      <p:cxnSp>
        <p:nvCxnSpPr>
          <p:cNvPr id="36" name="Connector 35"/>
          <p:cNvCxnSpPr/>
          <p:nvPr/>
        </p:nvCxnSpPr>
        <p:spPr>
          <a:xfrm flipH="1">
            <a:off x="7610856" y="414912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7656576" y="412068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7610856" y="407496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7610856" y="4074960"/>
            <a:ext cx="216408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 Same Side Corner Rectangle 39"/>
          <p:cNvSpPr/>
          <p:nvPr/>
        </p:nvSpPr>
        <p:spPr>
          <a:xfrm>
            <a:off x="9324936" y="3949960"/>
            <a:ext cx="400000" cy="250000"/>
          </a:xfrm>
          <a:prstGeom prst="round2Same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90856" y="419496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Sep 2026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690856" y="449496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Scale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690856" y="493496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Performance optimization</a:t>
            </a:r>
          </a:p>
        </p:txBody>
      </p:sp>
      <p:cxnSp>
        <p:nvCxnSpPr>
          <p:cNvPr id="44" name="Connector 43"/>
          <p:cNvCxnSpPr/>
          <p:nvPr/>
        </p:nvCxnSpPr>
        <p:spPr>
          <a:xfrm flipH="1">
            <a:off x="9342120" y="477496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ounded Rectangle 44"/>
          <p:cNvSpPr/>
          <p:nvPr/>
        </p:nvSpPr>
        <p:spPr>
          <a:xfrm>
            <a:off x="9387840" y="474652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ounded Rectangle 45"/>
          <p:cNvSpPr/>
          <p:nvPr/>
        </p:nvSpPr>
        <p:spPr>
          <a:xfrm>
            <a:off x="9342120" y="470080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9342120" y="4700800"/>
            <a:ext cx="2164080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ound Same Side Corner Rectangle 47"/>
          <p:cNvSpPr/>
          <p:nvPr/>
        </p:nvSpPr>
        <p:spPr>
          <a:xfrm>
            <a:off x="11056200" y="4575800"/>
            <a:ext cx="400000" cy="250000"/>
          </a:xfrm>
          <a:prstGeom prst="round2Same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M6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9422120" y="482080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891B2"/>
                </a:solidFill>
                <a:latin typeface="Inter"/>
              </a:rPr>
              <a:t>Nov 2026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422120" y="512080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Review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422120" y="556080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Post-launch assessment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About Us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34068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725800" y="1611600"/>
            <a:ext cx="3326800" cy="380000"/>
          </a:xfrm>
          <a:prstGeom prst="roundRect">
            <a:avLst>
              <a:gd name="adj" fmla="val 2404"/>
            </a:avLst>
          </a:prstGeom>
          <a:solidFill>
            <a:srgbClr val="DCE7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65800" y="1651600"/>
            <a:ext cx="324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To Do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67800" y="2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745800" y="2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785800" y="2251600"/>
            <a:ext cx="60000" cy="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75800" y="2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67800" y="26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745800" y="26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785800" y="2751600"/>
            <a:ext cx="60000" cy="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75800" y="26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Design wireframes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767800" y="3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745800" y="3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85800" y="3251600"/>
            <a:ext cx="60000" cy="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75800" y="3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Set up CI/CD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438320" y="161732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392600" y="157160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4392600" y="1571600"/>
            <a:ext cx="34068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4432600" y="1611600"/>
            <a:ext cx="3326800" cy="380000"/>
          </a:xfrm>
          <a:prstGeom prst="roundRect">
            <a:avLst>
              <a:gd name="adj" fmla="val 2404"/>
            </a:avLst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472600" y="1651600"/>
            <a:ext cx="324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In Progress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4474600" y="2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4452600" y="2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4492600" y="2251600"/>
            <a:ext cx="60000" cy="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582600" y="2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API development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4474600" y="26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4452600" y="26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4492600" y="2751600"/>
            <a:ext cx="60000" cy="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4582600" y="26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Frontend build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145120" y="161732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099400" y="157160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8099400" y="1571600"/>
            <a:ext cx="34068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8139400" y="1611600"/>
            <a:ext cx="3326800" cy="380000"/>
          </a:xfrm>
          <a:prstGeom prst="roundRect">
            <a:avLst>
              <a:gd name="adj" fmla="val 2404"/>
            </a:avLst>
          </a:prstGeom>
          <a:solidFill>
            <a:srgbClr val="F9DE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79400" y="1651600"/>
            <a:ext cx="324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Done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181400" y="2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8159400" y="2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8199400" y="2251600"/>
            <a:ext cx="60000" cy="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8289400" y="2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Project charter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8181400" y="26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8159400" y="26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8199400" y="2751600"/>
            <a:ext cx="60000" cy="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8289400" y="26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Team onboarding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8181400" y="3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ounded Rectangle 48"/>
          <p:cNvSpPr/>
          <p:nvPr/>
        </p:nvSpPr>
        <p:spPr>
          <a:xfrm>
            <a:off x="8159400" y="3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Oval 49"/>
          <p:cNvSpPr/>
          <p:nvPr/>
        </p:nvSpPr>
        <p:spPr>
          <a:xfrm>
            <a:off x="8199400" y="3251600"/>
            <a:ext cx="60000" cy="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8289400" y="3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Architecture review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380100" y="174732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334380" y="170160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93DF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334380" y="1701600"/>
            <a:ext cx="18066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46766" y="174732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201046" y="170160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AD3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3201046" y="1701600"/>
            <a:ext cx="18066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5113432" y="174732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5067712" y="170160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7AA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067712" y="1701600"/>
            <a:ext cx="18066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380100" y="308065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334380" y="303493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D7F9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1334380" y="3034933"/>
            <a:ext cx="1806666" cy="50800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3246766" y="308065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3201046" y="303493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DEBA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3201046" y="3034933"/>
            <a:ext cx="1806666" cy="50800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5113432" y="308065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5067712" y="303493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AD3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5067712" y="3034933"/>
            <a:ext cx="18066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380100" y="441398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334380" y="436826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EAFC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334380" y="4368266"/>
            <a:ext cx="1806666" cy="50800"/>
          </a:xfrm>
          <a:prstGeom prst="rect">
            <a:avLst/>
          </a:prstGeom>
          <a:solidFill>
            <a:srgbClr val="D1FA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3246766" y="441398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3201046" y="436826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D7F9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3201046" y="4368266"/>
            <a:ext cx="1806666" cy="50800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5113432" y="441398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5067712" y="436826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DEBA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5067712" y="4368266"/>
            <a:ext cx="1806666" cy="50800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5821045" y="2138266"/>
            <a:ext cx="300000" cy="30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5117712" y="2458266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Data Breach</a:t>
            </a:r>
          </a:p>
        </p:txBody>
      </p:sp>
      <p:sp>
        <p:nvSpPr>
          <p:cNvPr id="34" name="Oval 33"/>
          <p:cNvSpPr/>
          <p:nvPr/>
        </p:nvSpPr>
        <p:spPr>
          <a:xfrm>
            <a:off x="5821045" y="3471599"/>
            <a:ext cx="300000" cy="3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117712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Supply Chain</a:t>
            </a:r>
          </a:p>
        </p:txBody>
      </p:sp>
      <p:sp>
        <p:nvSpPr>
          <p:cNvPr id="36" name="Oval 35"/>
          <p:cNvSpPr/>
          <p:nvPr/>
        </p:nvSpPr>
        <p:spPr>
          <a:xfrm>
            <a:off x="3954379" y="3471599"/>
            <a:ext cx="300000" cy="3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3251046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Compliance</a:t>
            </a:r>
          </a:p>
        </p:txBody>
      </p:sp>
      <p:sp>
        <p:nvSpPr>
          <p:cNvPr id="38" name="Oval 37"/>
          <p:cNvSpPr/>
          <p:nvPr/>
        </p:nvSpPr>
        <p:spPr>
          <a:xfrm>
            <a:off x="5821045" y="3471599"/>
            <a:ext cx="300000" cy="3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5117712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Talent</a:t>
            </a:r>
          </a:p>
        </p:txBody>
      </p:sp>
      <p:sp>
        <p:nvSpPr>
          <p:cNvPr id="40" name="Oval 39"/>
          <p:cNvSpPr/>
          <p:nvPr/>
        </p:nvSpPr>
        <p:spPr>
          <a:xfrm>
            <a:off x="5821045" y="3471599"/>
            <a:ext cx="300000" cy="3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5117712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Market Shift</a:t>
            </a:r>
          </a:p>
        </p:txBody>
      </p:sp>
      <p:sp>
        <p:nvSpPr>
          <p:cNvPr id="42" name="Oval 41"/>
          <p:cNvSpPr/>
          <p:nvPr/>
        </p:nvSpPr>
        <p:spPr>
          <a:xfrm>
            <a:off x="2087713" y="4804932"/>
            <a:ext cx="300000" cy="3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384380" y="5124932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Technology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304380" y="5751600"/>
            <a:ext cx="5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Likelihood</a:t>
            </a:r>
          </a:p>
        </p:txBody>
      </p:sp>
      <p:cxnSp>
        <p:nvCxnSpPr>
          <p:cNvPr id="45" name="Connector 44"/>
          <p:cNvCxnSpPr/>
          <p:nvPr/>
        </p:nvCxnSpPr>
        <p:spPr>
          <a:xfrm>
            <a:off x="1504380" y="5731600"/>
            <a:ext cx="5200000" cy="0"/>
          </a:xfrm>
          <a:prstGeom prst="line">
            <a:avLst/>
          </a:prstGeom>
          <a:ln w="127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04380" y="35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Impact</a:t>
            </a:r>
          </a:p>
        </p:txBody>
      </p:sp>
      <p:cxnSp>
        <p:nvCxnSpPr>
          <p:cNvPr id="47" name="Connector 46"/>
          <p:cNvCxnSpPr/>
          <p:nvPr/>
        </p:nvCxnSpPr>
        <p:spPr>
          <a:xfrm flipV="1">
            <a:off x="1244380" y="1871600"/>
            <a:ext cx="0" cy="3600000"/>
          </a:xfrm>
          <a:prstGeom prst="line">
            <a:avLst/>
          </a:prstGeom>
          <a:ln w="127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304380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Low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171046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Med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037712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High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54380" y="167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High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54380" y="300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Med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54380" y="433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Low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300100" y="1817320"/>
            <a:ext cx="4183240" cy="2800000"/>
          </a:xfrm>
          <a:prstGeom prst="roundRect">
            <a:avLst>
              <a:gd name="adj" fmla="val 382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ounded Rectangle 54"/>
          <p:cNvSpPr/>
          <p:nvPr/>
        </p:nvSpPr>
        <p:spPr>
          <a:xfrm>
            <a:off x="7254380" y="1771600"/>
            <a:ext cx="4183240" cy="2800000"/>
          </a:xfrm>
          <a:prstGeom prst="roundRect">
            <a:avLst>
              <a:gd name="adj" fmla="val 382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7254380" y="1771600"/>
            <a:ext cx="418324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7374380" y="1921600"/>
            <a:ext cx="394324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4532D"/>
                </a:solidFill>
                <a:latin typeface="Inter"/>
              </a:rPr>
              <a:t>Risk Levels</a:t>
            </a:r>
          </a:p>
        </p:txBody>
      </p:sp>
      <p:sp>
        <p:nvSpPr>
          <p:cNvPr id="58" name="Oval 57"/>
          <p:cNvSpPr/>
          <p:nvPr/>
        </p:nvSpPr>
        <p:spPr>
          <a:xfrm>
            <a:off x="7394380" y="2321600"/>
            <a:ext cx="160000" cy="1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TextBox 58"/>
          <p:cNvSpPr txBox="1"/>
          <p:nvPr/>
        </p:nvSpPr>
        <p:spPr>
          <a:xfrm>
            <a:off x="7634380" y="232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Low</a:t>
            </a:r>
          </a:p>
        </p:txBody>
      </p:sp>
      <p:sp>
        <p:nvSpPr>
          <p:cNvPr id="60" name="Oval 59"/>
          <p:cNvSpPr/>
          <p:nvPr/>
        </p:nvSpPr>
        <p:spPr>
          <a:xfrm>
            <a:off x="7394380" y="2801600"/>
            <a:ext cx="160000" cy="1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7634380" y="280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Medium</a:t>
            </a:r>
          </a:p>
        </p:txBody>
      </p:sp>
      <p:sp>
        <p:nvSpPr>
          <p:cNvPr id="62" name="Oval 61"/>
          <p:cNvSpPr/>
          <p:nvPr/>
        </p:nvSpPr>
        <p:spPr>
          <a:xfrm>
            <a:off x="7394380" y="3281600"/>
            <a:ext cx="160000" cy="1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TextBox 62"/>
          <p:cNvSpPr txBox="1"/>
          <p:nvPr/>
        </p:nvSpPr>
        <p:spPr>
          <a:xfrm>
            <a:off x="7634380" y="328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High</a:t>
            </a:r>
          </a:p>
        </p:txBody>
      </p:sp>
      <p:sp>
        <p:nvSpPr>
          <p:cNvPr id="64" name="Oval 63"/>
          <p:cNvSpPr/>
          <p:nvPr/>
        </p:nvSpPr>
        <p:spPr>
          <a:xfrm>
            <a:off x="7394380" y="3761600"/>
            <a:ext cx="160000" cy="1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5" name="TextBox 64"/>
          <p:cNvSpPr txBox="1"/>
          <p:nvPr/>
        </p:nvSpPr>
        <p:spPr>
          <a:xfrm>
            <a:off x="7634380" y="376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Critical</a:t>
            </a:r>
          </a:p>
        </p:txBody>
      </p:sp>
      <p:sp>
        <p:nvSpPr>
          <p:cNvPr id="66" name="Rectangle 6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7" name="TextBox 6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Deliverables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Short-Term Goals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41720" y="151732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Long-Term Vision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Equity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Active management with a focus on quality companies and sustainable growth.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16653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4438320" y="151732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Fixed Income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Rigorous credit analysis delivering consistent income with capital preservation.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D948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8145120" y="151732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Alternatives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Diversified strategies providing uncorrelated returns and downside protection.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DC26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9492000" y="-300000"/>
            <a:ext cx="3000000" cy="3000000"/>
          </a:xfrm>
          <a:prstGeom prst="ellipse">
            <a:avLst/>
          </a:prstGeom>
          <a:solidFill>
            <a:srgbClr val="F8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79320" y="1674720"/>
            <a:ext cx="7924800" cy="3600000"/>
          </a:xfrm>
          <a:prstGeom prst="roundRect">
            <a:avLst>
              <a:gd name="adj" fmla="val 201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2133600" y="1629000"/>
            <a:ext cx="7924800" cy="36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133600" y="1629000"/>
            <a:ext cx="79248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333600" y="18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4AF37"/>
                </a:solidFill>
                <a:latin typeface="Inter"/>
              </a:rPr>
              <a:t>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33600" y="2329000"/>
            <a:ext cx="73248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0" i="1">
                <a:solidFill>
                  <a:srgbClr val="14532D"/>
                </a:solidFill>
                <a:latin typeface="Inter"/>
              </a:rPr>
              <a:t>Wealth is not built through luck but through discipline, patience, and a rigorous commitment to understanding what drives long-term value creation.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4129000"/>
            <a:ext cx="12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433600" y="4329000"/>
            <a:ext cx="7324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Robert Chen, Managing Partner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433600" y="4629000"/>
            <a:ext cx="73248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Investor Annual Meeting, 2025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46732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4532D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404986" y="146732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4532D"/>
                </a:solidFill>
                <a:latin typeface="Inter"/>
              </a:rPr>
              <a:t>2,500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Employees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78452" y="146732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4532D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20" name="Chart 19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Project Completion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0E0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3: Testing  (45%)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4: Deployment  (15%)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40133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75866" y="1621600"/>
            <a:ext cx="460000" cy="460000"/>
          </a:xfrm>
          <a:prstGeom prst="ellipse">
            <a:avLst/>
          </a:prstGeom>
          <a:solidFill>
            <a:srgbClr val="DCE7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866" y="1707600"/>
            <a:ext cx="288000" cy="28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5800" y="21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Analytics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2551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421653" y="1517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75933" y="1471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4375933" y="1471600"/>
            <a:ext cx="3440133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865999" y="1621600"/>
            <a:ext cx="460000" cy="460000"/>
          </a:xfrm>
          <a:prstGeom prst="ellipse">
            <a:avLst/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6" name="Picture 15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999" y="1707600"/>
            <a:ext cx="288000" cy="288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435933" y="21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55933" y="2551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111786" y="1517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66066" y="1471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8066066" y="1471600"/>
            <a:ext cx="3440133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9556132" y="1621600"/>
            <a:ext cx="460000" cy="460000"/>
          </a:xfrm>
          <a:prstGeom prst="ellipse">
            <a:avLst/>
          </a:prstGeom>
          <a:solidFill>
            <a:srgbClr val="F9DE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3" name="Picture 22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132" y="1707600"/>
            <a:ext cx="288000" cy="288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8126066" y="21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Global Reach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46066" y="2551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731520" y="3878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85800" y="3832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685800" y="3832600"/>
            <a:ext cx="3440133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2175866" y="3982600"/>
            <a:ext cx="460000" cy="460000"/>
          </a:xfrm>
          <a:prstGeom prst="ellipse">
            <a:avLst/>
          </a:prstGeom>
          <a:solidFill>
            <a:srgbClr val="EBE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0" name="Picture 29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1866" y="4068600"/>
            <a:ext cx="288000" cy="2880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745800" y="45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Performance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65800" y="4912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Sub-50ms response times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421653" y="3878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4375933" y="3832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4375933" y="3832600"/>
            <a:ext cx="3440133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5865999" y="3982600"/>
            <a:ext cx="460000" cy="460000"/>
          </a:xfrm>
          <a:prstGeom prst="ellipse">
            <a:avLst/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1999" y="4068600"/>
            <a:ext cx="288000" cy="288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4435933" y="45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Team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455933" y="4912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111786" y="3878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8066066" y="3832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8066066" y="3832600"/>
            <a:ext cx="3440133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9556132" y="3982600"/>
            <a:ext cx="460000" cy="460000"/>
          </a:xfrm>
          <a:prstGeom prst="ellipse">
            <a:avLst/>
          </a:prstGeom>
          <a:solidFill>
            <a:srgbClr val="D9EE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4" name="Picture 43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2132" y="4068600"/>
            <a:ext cx="288000" cy="2880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126066" y="45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Awards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146066" y="4912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054380" y="1571600"/>
            <a:ext cx="0" cy="3622500"/>
          </a:xfrm>
          <a:prstGeom prst="line">
            <a:avLst/>
          </a:prstGeom>
          <a:ln w="3175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954380" y="14716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600100" y="14173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554380" y="13716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554380" y="1371600"/>
            <a:ext cx="85000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75438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Finalize 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438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5438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66534"/>
                </a:solidFill>
                <a:latin typeface="Inter"/>
              </a:rPr>
              <a:t>Executive Team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438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Mar 2026</a:t>
            </a:r>
          </a:p>
        </p:txBody>
      </p:sp>
      <p:sp>
        <p:nvSpPr>
          <p:cNvPr id="14" name="Oval 13"/>
          <p:cNvSpPr/>
          <p:nvPr/>
        </p:nvSpPr>
        <p:spPr>
          <a:xfrm>
            <a:off x="954380" y="26791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600100" y="26248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554380" y="25791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1554380" y="2579100"/>
            <a:ext cx="85000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754380" y="261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Launch Phase 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54380" y="292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4380" y="261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D9488"/>
                </a:solidFill>
                <a:latin typeface="Inter"/>
              </a:rPr>
              <a:t>Product &amp; Engineering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554380" y="292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Apr 2026</a:t>
            </a:r>
          </a:p>
        </p:txBody>
      </p:sp>
      <p:sp>
        <p:nvSpPr>
          <p:cNvPr id="22" name="Oval 21"/>
          <p:cNvSpPr/>
          <p:nvPr/>
        </p:nvSpPr>
        <p:spPr>
          <a:xfrm>
            <a:off x="954380" y="38866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600100" y="38323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554380" y="37866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554380" y="3786600"/>
            <a:ext cx="85000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754380" y="382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Expand Sales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754380" y="413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554380" y="382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DC2626"/>
                </a:solidFill>
                <a:latin typeface="Inter"/>
              </a:rPr>
              <a:t>VP Sales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54380" y="413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May 2026</a:t>
            </a:r>
          </a:p>
        </p:txBody>
      </p:sp>
      <p:sp>
        <p:nvSpPr>
          <p:cNvPr id="30" name="Oval 29"/>
          <p:cNvSpPr/>
          <p:nvPr/>
        </p:nvSpPr>
        <p:spPr>
          <a:xfrm>
            <a:off x="954380" y="50941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1600100" y="50398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1554380" y="49941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1554380" y="4994100"/>
            <a:ext cx="85000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754380" y="503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Review &amp; Iterate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754380" y="534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554380" y="503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554380" y="534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Jun 2026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9992000" y="-600000"/>
            <a:ext cx="2600000" cy="2600000"/>
          </a:xfrm>
          <a:prstGeom prst="ellipse">
            <a:avLst/>
          </a:prstGeom>
          <a:solidFill>
            <a:srgbClr val="F9F5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-400000" y="5358000"/>
            <a:ext cx="1800000" cy="1800000"/>
          </a:xfrm>
          <a:prstGeom prst="ellipse">
            <a:avLst/>
          </a:prstGeom>
          <a:solidFill>
            <a:srgbClr val="ECF1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1752600" y="1374720"/>
            <a:ext cx="8778240" cy="4200000"/>
          </a:xfrm>
          <a:prstGeom prst="roundRect">
            <a:avLst>
              <a:gd name="adj" fmla="val 182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706880" y="1329000"/>
            <a:ext cx="8778240" cy="4200000"/>
          </a:xfrm>
          <a:prstGeom prst="roundRect">
            <a:avLst>
              <a:gd name="adj" fmla="val 182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706880" y="1329000"/>
            <a:ext cx="877824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6880" y="1829000"/>
            <a:ext cx="797824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Invest With
Confidence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329000"/>
            <a:ext cx="1200000" cy="0"/>
          </a:xfrm>
          <a:prstGeom prst="line">
            <a:avLst/>
          </a:prstGeom>
          <a:ln w="3175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106880" y="3579000"/>
            <a:ext cx="79782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0" i="0">
                <a:solidFill>
                  <a:srgbClr val="57534E"/>
                </a:solidFill>
                <a:latin typeface="Inter"/>
              </a:rPr>
              <a:t>Schedule a consultation to learn how Meridian Capital can help achieve your investment objectives.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06880" y="4629000"/>
            <a:ext cx="2526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Email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06880" y="4929000"/>
            <a:ext cx="2526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contact@company.com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32960" y="4629000"/>
            <a:ext cx="2526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Phone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32960" y="4929000"/>
            <a:ext cx="2526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+1 (555) 123-4567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559040" y="4629000"/>
            <a:ext cx="2526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Web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559040" y="4929000"/>
            <a:ext cx="2526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www.company.com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5237700" cy="4200000"/>
          </a:xfrm>
          <a:prstGeom prst="roundRect">
            <a:avLst>
              <a:gd name="adj" fmla="val 30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37700" cy="4200000"/>
          </a:xfrm>
          <a:prstGeom prst="roundRect">
            <a:avLst>
              <a:gd name="adj" fmla="val 30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377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985800" y="1721600"/>
            <a:ext cx="47377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Our Mission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5800" y="2221600"/>
            <a:ext cx="47377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57534E"/>
                </a:solidFill>
                <a:latin typeface="Inter"/>
              </a:rPr>
              <a:t>Meridian Capital delivers superior risk-adjusted returns through disciplined investment strategies and deep market expertise.
With $28B in assets under management, we serve institutional investors and high-net-worth families.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14220" y="151732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68500" y="147160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68500" y="1471600"/>
            <a:ext cx="250385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7340425" y="1791600"/>
            <a:ext cx="360000" cy="3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68500" y="2271600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1998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68500" y="2721600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Founded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48069" y="151732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9002349" y="147160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9002349" y="1471600"/>
            <a:ext cx="250385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074274" y="1791600"/>
            <a:ext cx="360000" cy="3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9102349" y="2271600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$28B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102349" y="2721600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AUM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314220" y="373231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268500" y="368659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268500" y="3686599"/>
            <a:ext cx="250385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340425" y="4006599"/>
            <a:ext cx="360000" cy="3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368500" y="4486599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450+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68500" y="4936599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Professionals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9048069" y="373231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9002349" y="368659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9002349" y="3686599"/>
            <a:ext cx="250385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10074274" y="4006599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102349" y="4486599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8 Global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102349" y="4936599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Offices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Oval 1"/>
          <p:cNvSpPr/>
          <p:nvPr/>
        </p:nvSpPr>
        <p:spPr>
          <a:xfrm>
            <a:off x="10192000" y="-600000"/>
            <a:ext cx="2400000" cy="2400000"/>
          </a:xfrm>
          <a:prstGeom prst="ellipse">
            <a:avLst/>
          </a:prstGeom>
          <a:solidFill>
            <a:srgbClr val="FAF7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-400000" y="5258000"/>
            <a:ext cx="1600000" cy="1600000"/>
          </a:xfrm>
          <a:prstGeom prst="ellipse">
            <a:avLst/>
          </a:prstGeom>
          <a:solidFill>
            <a:srgbClr val="E7ED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85800" y="6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14532D"/>
                </a:solidFill>
                <a:latin typeface="Inter"/>
              </a:rPr>
              <a:t>Thank You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096000" y="1500000"/>
            <a:ext cx="20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685800" y="165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57534E"/>
                </a:solidFill>
                <a:latin typeface="Inter"/>
              </a:rPr>
              <a:t>We appreciate your time and look forward to the next conversation.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31520" y="234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230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5800" y="230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885800" y="280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858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✉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858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858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266720" y="234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221000" y="230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6221000" y="230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421000" y="280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4210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☎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210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Phone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210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+1 (555) 123-4567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31520" y="399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85800" y="395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85800" y="395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885800" y="445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858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⌂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58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Website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3858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www.company.com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266720" y="399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6221000" y="395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6221000" y="395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421000" y="445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4210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⚑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9210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Location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9210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New York, NY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85800" y="6058000"/>
            <a:ext cx="10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02100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021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Fiduciary Duty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Our clients' interests always come first in every decision we make.</a:t>
            </a:r>
          </a:p>
        </p:txBody>
      </p:sp>
      <p:sp>
        <p:nvSpPr>
          <p:cNvPr id="9" name="Oval 8"/>
          <p:cNvSpPr/>
          <p:nvPr/>
        </p:nvSpPr>
        <p:spPr>
          <a:xfrm>
            <a:off x="4464699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4699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8399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Discipline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8399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We follow proven investment processes and avoid emotional reactions.</a:t>
            </a:r>
          </a:p>
        </p:txBody>
      </p:sp>
      <p:sp>
        <p:nvSpPr>
          <p:cNvPr id="13" name="Oval 12"/>
          <p:cNvSpPr/>
          <p:nvPr/>
        </p:nvSpPr>
        <p:spPr>
          <a:xfrm>
            <a:off x="7227298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7298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10998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Transparency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60998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We communicate openly about performance, risks, and fees.</a:t>
            </a:r>
          </a:p>
        </p:txBody>
      </p:sp>
      <p:sp>
        <p:nvSpPr>
          <p:cNvPr id="17" name="Oval 16"/>
          <p:cNvSpPr/>
          <p:nvPr/>
        </p:nvSpPr>
        <p:spPr>
          <a:xfrm>
            <a:off x="9989897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89897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73597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Long-Term View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23597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We build portfolios designed to compound wealth over decades.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52100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521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Robert Chen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Managing Partner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18950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30 years in institutional asset management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94119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8399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4699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4699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8399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Victoria Hughes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8399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Chief Investment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81549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8399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Ex-Goldman Sachs portfolio strategist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56718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210998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7298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7298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60998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Andrew Walsh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60998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Head of Fixed Income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44148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90998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Built $12B bond portfolio franchise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9019317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73597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39897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39897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23597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Maria Santos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23597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Chief Risk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606747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53597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Quant risk specialist, MIT PhD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53467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85800" y="1771600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$28B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471600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Assets Under Management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414986" y="151732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69266" y="147160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69266" y="1471600"/>
            <a:ext cx="3453467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69266" y="1771600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450+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69266" y="2471600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Investment Professionals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98452" y="151732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52732" y="147160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52732" y="1471600"/>
            <a:ext cx="3453467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52732" y="1771600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12.8%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52732" y="2471600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10-Year CAGR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31520" y="386831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85800" y="382259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3822599"/>
            <a:ext cx="3453467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85800" y="4122599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8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5800" y="4822599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Global Offices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414986" y="386831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4369266" y="382259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369266" y="3822599"/>
            <a:ext cx="3453467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69266" y="4122599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320+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69266" y="4822599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Institutional Clients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098452" y="386831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8052732" y="382259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52732" y="3822599"/>
            <a:ext cx="3453467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52732" y="4122599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Top 5%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152732" y="4822599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Peer Ranking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Strategy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54380" y="1471600"/>
            <a:ext cx="6196279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AUM grew 18% to $28B driven by strong performance and $3.2B in net new client inflows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Flagship equity fund returned 16.4%, outperforming the benchmark by 380 basis points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Fixed income portfolio generated 7.2% return while maintaining investment-grade average quality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Successfully launched ESG-focused fund attracting $1.8B in commitments within first year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Risk management framework enhanced with AI-powered stress testing across all strategies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95659" y="1471600"/>
            <a:ext cx="4141961" cy="4500000"/>
          </a:xfrm>
          <a:prstGeom prst="roundRect">
            <a:avLst>
              <a:gd name="adj" fmla="val 1955"/>
            </a:avLst>
          </a:prstGeom>
          <a:solidFill>
            <a:srgbClr val="14532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45659" y="1671600"/>
            <a:ext cx="3841961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F37"/>
                </a:solidFill>
                <a:latin typeface="Inter"/>
              </a:rPr>
              <a:t>$28B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45659" y="2171600"/>
            <a:ext cx="384196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1BAAB"/>
                </a:solidFill>
                <a:latin typeface="Inter"/>
              </a:rPr>
              <a:t>AUM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95659" y="2921600"/>
            <a:ext cx="3741961" cy="0"/>
          </a:xfrm>
          <a:prstGeom prst="line">
            <a:avLst/>
          </a:prstGeom>
          <a:ln w="6350">
            <a:solidFill>
              <a:srgbClr val="5A86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45659" y="3171600"/>
            <a:ext cx="3841961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F37"/>
                </a:solidFill>
                <a:latin typeface="Inter"/>
              </a:rPr>
              <a:t>+16.4%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45659" y="3671600"/>
            <a:ext cx="384196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1BAAB"/>
                </a:solidFill>
                <a:latin typeface="Inter"/>
              </a:rPr>
              <a:t>Equity Return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95659" y="4421600"/>
            <a:ext cx="3741961" cy="0"/>
          </a:xfrm>
          <a:prstGeom prst="line">
            <a:avLst/>
          </a:prstGeom>
          <a:ln w="6350">
            <a:solidFill>
              <a:srgbClr val="5A86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45659" y="4671600"/>
            <a:ext cx="3841961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F37"/>
                </a:solidFill>
                <a:latin typeface="Inter"/>
              </a:rPr>
              <a:t>Top 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45659" y="5171600"/>
            <a:ext cx="384196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1BAAB"/>
                </a:solidFill>
                <a:latin typeface="Inter"/>
              </a:rPr>
              <a:t>Peer Rank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